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88" r:id="rId2"/>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30" d="100"/>
          <a:sy n="130" d="100"/>
        </p:scale>
        <p:origin x="1758" y="-35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fr-FR"/>
              <a:t>Modifiez le style du titre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CCCB12E-04BA-4DAF-BFD0-03F55D4C08AB}" type="datetimeFigureOut">
              <a:rPr lang="fr-FR" smtClean="0"/>
              <a:t>18/03/2021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21FC99-D296-4552-A4D5-D3DE6E311E82}" type="slidenum">
              <a:rPr lang="fr-FR" smtClean="0"/>
              <a:t>‹N°›</a:t>
            </a:fld>
            <a:endParaRPr lang="fr-FR"/>
          </a:p>
        </p:txBody>
      </p:sp>
    </p:spTree>
    <p:extLst>
      <p:ext uri="{BB962C8B-B14F-4D97-AF65-F5344CB8AC3E}">
        <p14:creationId xmlns:p14="http://schemas.microsoft.com/office/powerpoint/2010/main" val="897820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CCCB12E-04BA-4DAF-BFD0-03F55D4C08AB}" type="datetimeFigureOut">
              <a:rPr lang="fr-FR" smtClean="0"/>
              <a:t>18/03/2021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21FC99-D296-4552-A4D5-D3DE6E311E82}" type="slidenum">
              <a:rPr lang="fr-FR" smtClean="0"/>
              <a:t>‹N°›</a:t>
            </a:fld>
            <a:endParaRPr lang="fr-FR"/>
          </a:p>
        </p:txBody>
      </p:sp>
    </p:spTree>
    <p:extLst>
      <p:ext uri="{BB962C8B-B14F-4D97-AF65-F5344CB8AC3E}">
        <p14:creationId xmlns:p14="http://schemas.microsoft.com/office/powerpoint/2010/main" val="3919835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CCCB12E-04BA-4DAF-BFD0-03F55D4C08AB}" type="datetimeFigureOut">
              <a:rPr lang="fr-FR" smtClean="0"/>
              <a:t>18/03/2021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21FC99-D296-4552-A4D5-D3DE6E311E82}" type="slidenum">
              <a:rPr lang="fr-FR" smtClean="0"/>
              <a:t>‹N°›</a:t>
            </a:fld>
            <a:endParaRPr lang="fr-FR"/>
          </a:p>
        </p:txBody>
      </p:sp>
    </p:spTree>
    <p:extLst>
      <p:ext uri="{BB962C8B-B14F-4D97-AF65-F5344CB8AC3E}">
        <p14:creationId xmlns:p14="http://schemas.microsoft.com/office/powerpoint/2010/main" val="2544867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CCCB12E-04BA-4DAF-BFD0-03F55D4C08AB}" type="datetimeFigureOut">
              <a:rPr lang="fr-FR" smtClean="0"/>
              <a:t>18/03/2021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21FC99-D296-4552-A4D5-D3DE6E311E82}" type="slidenum">
              <a:rPr lang="fr-FR" smtClean="0"/>
              <a:t>‹N°›</a:t>
            </a:fld>
            <a:endParaRPr lang="fr-FR"/>
          </a:p>
        </p:txBody>
      </p:sp>
    </p:spTree>
    <p:extLst>
      <p:ext uri="{BB962C8B-B14F-4D97-AF65-F5344CB8AC3E}">
        <p14:creationId xmlns:p14="http://schemas.microsoft.com/office/powerpoint/2010/main" val="1868438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fr-FR"/>
              <a:t>Modifiez le style du titre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CCCB12E-04BA-4DAF-BFD0-03F55D4C08AB}" type="datetimeFigureOut">
              <a:rPr lang="fr-FR" smtClean="0"/>
              <a:t>18/03/2021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21FC99-D296-4552-A4D5-D3DE6E311E82}" type="slidenum">
              <a:rPr lang="fr-FR" smtClean="0"/>
              <a:t>‹N°›</a:t>
            </a:fld>
            <a:endParaRPr lang="fr-FR"/>
          </a:p>
        </p:txBody>
      </p:sp>
    </p:spTree>
    <p:extLst>
      <p:ext uri="{BB962C8B-B14F-4D97-AF65-F5344CB8AC3E}">
        <p14:creationId xmlns:p14="http://schemas.microsoft.com/office/powerpoint/2010/main" val="3930814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CCCB12E-04BA-4DAF-BFD0-03F55D4C08AB}" type="datetimeFigureOut">
              <a:rPr lang="fr-FR" smtClean="0"/>
              <a:t>18/03/2021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721FC99-D296-4552-A4D5-D3DE6E311E82}" type="slidenum">
              <a:rPr lang="fr-FR" smtClean="0"/>
              <a:t>‹N°›</a:t>
            </a:fld>
            <a:endParaRPr lang="fr-FR"/>
          </a:p>
        </p:txBody>
      </p:sp>
    </p:spTree>
    <p:extLst>
      <p:ext uri="{BB962C8B-B14F-4D97-AF65-F5344CB8AC3E}">
        <p14:creationId xmlns:p14="http://schemas.microsoft.com/office/powerpoint/2010/main" val="88860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fr-FR"/>
              <a:t>Modifiez le style du titre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4" name="Content Placeholder 3"/>
          <p:cNvSpPr>
            <a:spLocks noGrp="1"/>
          </p:cNvSpPr>
          <p:nvPr>
            <p:ph sz="half" idx="2"/>
          </p:nvPr>
        </p:nvSpPr>
        <p:spPr>
          <a:xfrm>
            <a:off x="520713" y="3905482"/>
            <a:ext cx="3198096"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6" name="Content Placeholder 5"/>
          <p:cNvSpPr>
            <a:spLocks noGrp="1"/>
          </p:cNvSpPr>
          <p:nvPr>
            <p:ph sz="quarter" idx="4"/>
          </p:nvPr>
        </p:nvSpPr>
        <p:spPr>
          <a:xfrm>
            <a:off x="3827086" y="3905482"/>
            <a:ext cx="3213847"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CCCB12E-04BA-4DAF-BFD0-03F55D4C08AB}" type="datetimeFigureOut">
              <a:rPr lang="fr-FR" smtClean="0"/>
              <a:t>18/03/2021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721FC99-D296-4552-A4D5-D3DE6E311E82}" type="slidenum">
              <a:rPr lang="fr-FR" smtClean="0"/>
              <a:t>‹N°›</a:t>
            </a:fld>
            <a:endParaRPr lang="fr-FR"/>
          </a:p>
        </p:txBody>
      </p:sp>
    </p:spTree>
    <p:extLst>
      <p:ext uri="{BB962C8B-B14F-4D97-AF65-F5344CB8AC3E}">
        <p14:creationId xmlns:p14="http://schemas.microsoft.com/office/powerpoint/2010/main" val="171783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CCCB12E-04BA-4DAF-BFD0-03F55D4C08AB}" type="datetimeFigureOut">
              <a:rPr lang="fr-FR" smtClean="0"/>
              <a:t>18/03/2021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721FC99-D296-4552-A4D5-D3DE6E311E82}" type="slidenum">
              <a:rPr lang="fr-FR" smtClean="0"/>
              <a:t>‹N°›</a:t>
            </a:fld>
            <a:endParaRPr lang="fr-FR"/>
          </a:p>
        </p:txBody>
      </p:sp>
    </p:spTree>
    <p:extLst>
      <p:ext uri="{BB962C8B-B14F-4D97-AF65-F5344CB8AC3E}">
        <p14:creationId xmlns:p14="http://schemas.microsoft.com/office/powerpoint/2010/main" val="301236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CCB12E-04BA-4DAF-BFD0-03F55D4C08AB}" type="datetimeFigureOut">
              <a:rPr lang="fr-FR" smtClean="0"/>
              <a:t>18/03/2021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721FC99-D296-4552-A4D5-D3DE6E311E82}" type="slidenum">
              <a:rPr lang="fr-FR" smtClean="0"/>
              <a:t>‹N°›</a:t>
            </a:fld>
            <a:endParaRPr lang="fr-FR"/>
          </a:p>
        </p:txBody>
      </p:sp>
      <p:pic>
        <p:nvPicPr>
          <p:cNvPr id="5" name="Imag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7" t="2163" r="41205" b="6293"/>
          <a:stretch/>
        </p:blipFill>
        <p:spPr>
          <a:xfrm>
            <a:off x="0" y="1355618"/>
            <a:ext cx="7559675" cy="9336195"/>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 t="61038" r="32207" b="24767"/>
          <a:stretch/>
        </p:blipFill>
        <p:spPr>
          <a:xfrm>
            <a:off x="1280160" y="9378537"/>
            <a:ext cx="6292215" cy="1319944"/>
          </a:xfrm>
          <a:prstGeom prst="rect">
            <a:avLst/>
          </a:prstGeom>
        </p:spPr>
      </p:pic>
    </p:spTree>
    <p:extLst>
      <p:ext uri="{BB962C8B-B14F-4D97-AF65-F5344CB8AC3E}">
        <p14:creationId xmlns:p14="http://schemas.microsoft.com/office/powerpoint/2010/main" val="3837415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CCCB12E-04BA-4DAF-BFD0-03F55D4C08AB}" type="datetimeFigureOut">
              <a:rPr lang="fr-FR" smtClean="0"/>
              <a:t>18/03/2021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721FC99-D296-4552-A4D5-D3DE6E311E82}" type="slidenum">
              <a:rPr lang="fr-FR" smtClean="0"/>
              <a:t>‹N°›</a:t>
            </a:fld>
            <a:endParaRPr lang="fr-FR"/>
          </a:p>
        </p:txBody>
      </p:sp>
    </p:spTree>
    <p:extLst>
      <p:ext uri="{BB962C8B-B14F-4D97-AF65-F5344CB8AC3E}">
        <p14:creationId xmlns:p14="http://schemas.microsoft.com/office/powerpoint/2010/main" val="2264333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fr-FR"/>
              <a:t>Cliquez sur l'icône pour ajouter une image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CCCB12E-04BA-4DAF-BFD0-03F55D4C08AB}" type="datetimeFigureOut">
              <a:rPr lang="fr-FR" smtClean="0"/>
              <a:t>18/03/2021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721FC99-D296-4552-A4D5-D3DE6E311E82}" type="slidenum">
              <a:rPr lang="fr-FR" smtClean="0"/>
              <a:t>‹N°›</a:t>
            </a:fld>
            <a:endParaRPr lang="fr-FR"/>
          </a:p>
        </p:txBody>
      </p:sp>
    </p:spTree>
    <p:extLst>
      <p:ext uri="{BB962C8B-B14F-4D97-AF65-F5344CB8AC3E}">
        <p14:creationId xmlns:p14="http://schemas.microsoft.com/office/powerpoint/2010/main" val="1560597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1CCCB12E-04BA-4DAF-BFD0-03F55D4C08AB}" type="datetimeFigureOut">
              <a:rPr lang="fr-FR" smtClean="0"/>
              <a:t>18/03/2021</a:t>
            </a:fld>
            <a:endParaRPr lang="fr-FR"/>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4721FC99-D296-4552-A4D5-D3DE6E311E82}" type="slidenum">
              <a:rPr lang="fr-FR" smtClean="0"/>
              <a:t>‹N°›</a:t>
            </a:fld>
            <a:endParaRPr lang="fr-FR"/>
          </a:p>
        </p:txBody>
      </p:sp>
    </p:spTree>
    <p:extLst>
      <p:ext uri="{BB962C8B-B14F-4D97-AF65-F5344CB8AC3E}">
        <p14:creationId xmlns:p14="http://schemas.microsoft.com/office/powerpoint/2010/main" val="9014044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xmlns="" id="{72855A43-1883-4A8B-B5F2-1C870F438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6907" y="625220"/>
            <a:ext cx="1554322" cy="950166"/>
          </a:xfrm>
          <a:prstGeom prst="rect">
            <a:avLst/>
          </a:prstGeom>
        </p:spPr>
      </p:pic>
      <p:sp>
        <p:nvSpPr>
          <p:cNvPr id="33" name="ZoneTexte 32">
            <a:extLst>
              <a:ext uri="{FF2B5EF4-FFF2-40B4-BE49-F238E27FC236}">
                <a16:creationId xmlns:a16="http://schemas.microsoft.com/office/drawing/2014/main" xmlns="" id="{F69C2F15-414C-4AF2-8ABA-26E442397017}"/>
              </a:ext>
            </a:extLst>
          </p:cNvPr>
          <p:cNvSpPr txBox="1"/>
          <p:nvPr/>
        </p:nvSpPr>
        <p:spPr>
          <a:xfrm>
            <a:off x="420093" y="1939745"/>
            <a:ext cx="6699164" cy="1000274"/>
          </a:xfrm>
          <a:prstGeom prst="rect">
            <a:avLst/>
          </a:prstGeom>
          <a:noFill/>
        </p:spPr>
        <p:txBody>
          <a:bodyPr wrap="square" rtlCol="0">
            <a:spAutoFit/>
          </a:bodyPr>
          <a:lstStyle/>
          <a:p>
            <a:pPr marL="0" marR="0" lvl="0" indent="0" algn="just" defTabSz="829523" rtl="0" eaLnBrk="1" fontAlgn="auto" latinLnBrk="0" hangingPunct="1">
              <a:lnSpc>
                <a:spcPct val="100000"/>
              </a:lnSpc>
              <a:spcBef>
                <a:spcPts val="0"/>
              </a:spcBef>
              <a:spcAft>
                <a:spcPts val="600"/>
              </a:spcAft>
              <a:buClrTx/>
              <a:buSzTx/>
              <a:buFontTx/>
              <a:buNone/>
              <a:tabLst/>
              <a:defRPr/>
            </a:pPr>
            <a:r>
              <a:rPr kumimoji="0" lang="fr-FR" sz="1200" b="0" i="1" u="none" strike="noStrike" kern="1200" cap="none" spc="0" normalizeH="0" baseline="0" noProof="0" dirty="0">
                <a:ln>
                  <a:noFill/>
                </a:ln>
                <a:solidFill>
                  <a:srgbClr val="9E1637"/>
                </a:solidFill>
                <a:effectLst/>
                <a:uLnTx/>
                <a:uFillTx/>
                <a:latin typeface="Georgia" panose="02040502050405020303" pitchFamily="18" charset="0"/>
                <a:ea typeface="Roboto" panose="02000000000000000000" pitchFamily="2" charset="0"/>
                <a:cs typeface="Roboto" panose="02000000000000000000" pitchFamily="2" charset="0"/>
              </a:rPr>
              <a:t>« Un grand rosé typique de la </a:t>
            </a:r>
            <a:r>
              <a:rPr kumimoji="0" lang="fr-FR" sz="1200" b="0" i="1" u="none" strike="noStrike" kern="1200" cap="none" spc="0" normalizeH="0" baseline="0" noProof="0" dirty="0" err="1">
                <a:ln>
                  <a:noFill/>
                </a:ln>
                <a:solidFill>
                  <a:srgbClr val="9E1637"/>
                </a:solidFill>
                <a:effectLst/>
                <a:uLnTx/>
                <a:uFillTx/>
                <a:latin typeface="Georgia" panose="02040502050405020303" pitchFamily="18" charset="0"/>
                <a:ea typeface="Roboto" panose="02000000000000000000" pitchFamily="2" charset="0"/>
                <a:cs typeface="Roboto" panose="02000000000000000000" pitchFamily="2" charset="0"/>
              </a:rPr>
              <a:t>loire</a:t>
            </a:r>
            <a:r>
              <a:rPr kumimoji="0" lang="fr-FR" sz="1200" b="0" i="1" u="none" strike="noStrike" kern="1200" cap="none" spc="0" normalizeH="0" baseline="0" noProof="0" dirty="0">
                <a:ln>
                  <a:noFill/>
                </a:ln>
                <a:solidFill>
                  <a:srgbClr val="9E1637"/>
                </a:solidFill>
                <a:effectLst/>
                <a:uLnTx/>
                <a:uFillTx/>
                <a:latin typeface="Georgia" panose="02040502050405020303" pitchFamily="18" charset="0"/>
                <a:ea typeface="Roboto" panose="02000000000000000000" pitchFamily="2" charset="0"/>
                <a:cs typeface="Roboto" panose="02000000000000000000" pitchFamily="2" charset="0"/>
              </a:rPr>
              <a:t> »</a:t>
            </a:r>
          </a:p>
          <a:p>
            <a:pPr marL="0" marR="0" lvl="0" indent="0" algn="just" defTabSz="829523" rtl="0" eaLnBrk="1" fontAlgn="auto" latinLnBrk="0" hangingPunct="1">
              <a:lnSpc>
                <a:spcPct val="100000"/>
              </a:lnSpc>
              <a:spcBef>
                <a:spcPts val="0"/>
              </a:spcBef>
              <a:spcAft>
                <a:spcPts val="600"/>
              </a:spcAft>
              <a:buClrTx/>
              <a:buSzTx/>
              <a:buFontTx/>
              <a:buNone/>
              <a:tabLst/>
              <a:defRPr/>
            </a:pP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Nous sélectionnons avec soin les terroirs de cette cuvée dans notre vignoble : argilo-calcaires pour le Cabernet Franc et argilo-graveleux pour le Cabernet Sauvignon. Ce choix permet de traduire la meilleure expression du terroir et du cépage. Cette cuvée du Rossignol fait référence à une des parcelles emblématique choisie pour ce vin.  Elle est appelée « Rossignol » en référence à l’oiseau dont le chant se fait entendre depuis ce lieu.</a:t>
            </a:r>
          </a:p>
        </p:txBody>
      </p:sp>
      <p:sp>
        <p:nvSpPr>
          <p:cNvPr id="34" name="Rectangle 33">
            <a:extLst>
              <a:ext uri="{FF2B5EF4-FFF2-40B4-BE49-F238E27FC236}">
                <a16:creationId xmlns:a16="http://schemas.microsoft.com/office/drawing/2014/main" xmlns="" id="{04910498-E139-4E43-AFEF-82CE71591611}"/>
              </a:ext>
            </a:extLst>
          </p:cNvPr>
          <p:cNvSpPr/>
          <p:nvPr/>
        </p:nvSpPr>
        <p:spPr>
          <a:xfrm>
            <a:off x="420093" y="3102974"/>
            <a:ext cx="6699164" cy="148502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fr-FR" sz="1200" b="0" i="1" u="none" strike="noStrike" kern="1200" cap="none" spc="0" normalizeH="0" baseline="0" noProof="0" dirty="0">
                <a:ln>
                  <a:noFill/>
                </a:ln>
                <a:solidFill>
                  <a:srgbClr val="9E1637"/>
                </a:solidFill>
                <a:effectLst/>
                <a:uLnTx/>
                <a:uFillTx/>
                <a:latin typeface="Georgia" panose="02040502050405020303" pitchFamily="18" charset="0"/>
                <a:ea typeface="Roboto" panose="02000000000000000000" pitchFamily="2" charset="0"/>
                <a:cs typeface="Roboto" panose="02000000000000000000" pitchFamily="2" charset="0"/>
              </a:rPr>
              <a:t>Au vignoble</a:t>
            </a:r>
          </a:p>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Le Château la </a:t>
            </a:r>
            <a:r>
              <a:rPr kumimoji="0" lang="fr-FR" sz="1000" b="0" i="0" u="none" strike="noStrike" kern="1200" cap="none" spc="0" normalizeH="0" baseline="0" noProof="0" dirty="0" err="1">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Varière</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 est situé sur la commune de </a:t>
            </a:r>
            <a:r>
              <a:rPr kumimoji="0" lang="fr-FR" sz="1000" b="0" i="0" u="none" strike="noStrike" kern="1200" cap="none" spc="0" normalizeH="0" baseline="0" noProof="0" dirty="0" err="1">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Vauchrétien</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 tout proche du fameux Château de Brissac. Notre domaine est entouré de ses vignes attenantes et de différents lots de parcelles dans les alentours. C’est la quête des meilleurs terroirs qui caractérise notre Château la </a:t>
            </a:r>
            <a:r>
              <a:rPr kumimoji="0" lang="fr-FR" sz="1000" b="0" i="0" u="none" strike="noStrike" kern="1200" cap="none" spc="0" normalizeH="0" baseline="0" noProof="0" dirty="0" err="1">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Varière</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 Cette variété de terroirs permet d'ajouter de la complexité aux vins du château. L'assemblage des différents vins de chaque </a:t>
            </a:r>
            <a:r>
              <a:rPr kumimoji="0" lang="fr-FR" sz="1000" b="0" i="0" u="none" strike="noStrike" kern="1200" cap="none" spc="0" normalizeH="0" baseline="0" noProof="0" dirty="0" smtClean="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îlot </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ou parcelle est une des clefs de la réussite des cuvées de notre domaine. La culture de la vigne permet également de tirer la quintessence de chaque parcelle. La taille courte, l'enherbement important, les raisins proches du </a:t>
            </a:r>
            <a:r>
              <a:rPr kumimoji="0" lang="fr-FR" sz="1000" b="0" i="0" u="none" strike="noStrike" kern="1200" cap="none" spc="0" normalizeH="0" baseline="0" noProof="0" dirty="0" smtClean="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sol </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font partie des particularités qui nous permettent d'obtenir des maturités élevées pour les vins rouges et liquoreux.</a:t>
            </a:r>
          </a:p>
        </p:txBody>
      </p:sp>
      <p:sp>
        <p:nvSpPr>
          <p:cNvPr id="36" name="ZoneTexte 35">
            <a:extLst>
              <a:ext uri="{FF2B5EF4-FFF2-40B4-BE49-F238E27FC236}">
                <a16:creationId xmlns:a16="http://schemas.microsoft.com/office/drawing/2014/main" xmlns="" id="{F69C2F15-414C-4AF2-8ABA-26E442397017}"/>
              </a:ext>
            </a:extLst>
          </p:cNvPr>
          <p:cNvSpPr txBox="1"/>
          <p:nvPr/>
        </p:nvSpPr>
        <p:spPr>
          <a:xfrm>
            <a:off x="420093" y="247144"/>
            <a:ext cx="2546814" cy="861774"/>
          </a:xfrm>
          <a:prstGeom prst="rect">
            <a:avLst/>
          </a:prstGeom>
          <a:noFill/>
        </p:spPr>
        <p:txBody>
          <a:bodyPr wrap="square" rtlCol="0">
            <a:spAutoFit/>
          </a:bodyPr>
          <a:lstStyle/>
          <a:p>
            <a:pPr marL="0" marR="0" lvl="0" indent="0" algn="just" defTabSz="829523" rtl="0" eaLnBrk="1" fontAlgn="auto" latinLnBrk="0" hangingPunct="1">
              <a:lnSpc>
                <a:spcPct val="100000"/>
              </a:lnSpc>
              <a:spcBef>
                <a:spcPts val="0"/>
              </a:spcBef>
              <a:spcAft>
                <a:spcPts val="600"/>
              </a:spcAft>
              <a:buClrTx/>
              <a:buSzTx/>
              <a:buFontTx/>
              <a:buNone/>
              <a:tabLst/>
              <a:defRPr/>
            </a:pPr>
            <a:r>
              <a:rPr kumimoji="0" lang="fr-FR" sz="1600" b="1"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Cuvée du Rossignol</a:t>
            </a:r>
          </a:p>
          <a:p>
            <a:pPr marL="0" marR="0" lvl="0" indent="0" algn="just" defTabSz="829523" rtl="0" eaLnBrk="1" fontAlgn="auto" latinLnBrk="0" hangingPunct="1">
              <a:lnSpc>
                <a:spcPct val="100000"/>
              </a:lnSpc>
              <a:spcBef>
                <a:spcPts val="0"/>
              </a:spcBef>
              <a:spcAft>
                <a:spcPts val="600"/>
              </a:spcAft>
              <a:buClrTx/>
              <a:buSzTx/>
              <a:buFontTx/>
              <a:buNone/>
              <a:tabLst/>
              <a:defRPr/>
            </a:pPr>
            <a:r>
              <a:rPr kumimoji="0" lang="fr-FR" sz="1200" b="0" i="1" u="none" strike="noStrike" kern="1200" cap="none" spc="0" normalizeH="0" baseline="0" noProof="0" dirty="0">
                <a:ln>
                  <a:noFill/>
                </a:ln>
                <a:solidFill>
                  <a:srgbClr val="9E1637"/>
                </a:solidFill>
                <a:effectLst/>
                <a:uLnTx/>
                <a:uFillTx/>
                <a:latin typeface="Georgia" panose="02040502050405020303" pitchFamily="18" charset="0"/>
                <a:ea typeface="Roboto" panose="02000000000000000000" pitchFamily="2" charset="0"/>
                <a:cs typeface="Roboto" panose="02000000000000000000" pitchFamily="2" charset="0"/>
              </a:rPr>
              <a:t>Cabernet d’Anjou</a:t>
            </a:r>
          </a:p>
          <a:p>
            <a:pPr marL="0" marR="0" lvl="0" indent="0" algn="just" defTabSz="829523" rtl="0" eaLnBrk="1" fontAlgn="auto" latinLnBrk="0" hangingPunct="1">
              <a:lnSpc>
                <a:spcPct val="100000"/>
              </a:lnSpc>
              <a:spcBef>
                <a:spcPts val="0"/>
              </a:spcBef>
              <a:spcAft>
                <a:spcPts val="600"/>
              </a:spcAft>
              <a:buClrTx/>
              <a:buSzTx/>
              <a:buFontTx/>
              <a:buNone/>
              <a:tabLst/>
              <a:defRPr/>
            </a:pPr>
            <a:r>
              <a:rPr kumimoji="0" lang="fr-FR" sz="1200" b="0" i="1" u="none" strike="noStrike" kern="1200" cap="none" spc="0" normalizeH="0" baseline="0" noProof="0" dirty="0">
                <a:ln>
                  <a:noFill/>
                </a:ln>
                <a:solidFill>
                  <a:srgbClr val="9E1637"/>
                </a:solidFill>
                <a:effectLst/>
                <a:uLnTx/>
                <a:uFillTx/>
                <a:latin typeface="Georgia" panose="02040502050405020303" pitchFamily="18" charset="0"/>
                <a:ea typeface="Roboto" panose="02000000000000000000" pitchFamily="2" charset="0"/>
                <a:cs typeface="Roboto" panose="02000000000000000000" pitchFamily="2" charset="0"/>
              </a:rPr>
              <a:t>Millésime 2020</a:t>
            </a:r>
            <a:endParaRPr kumimoji="0" lang="fr-FR" sz="1050" b="0" i="1" u="none" strike="noStrike" kern="1200" cap="none" spc="0" normalizeH="0" baseline="0" noProof="0" dirty="0">
              <a:ln>
                <a:noFill/>
              </a:ln>
              <a:solidFill>
                <a:srgbClr val="9E1637"/>
              </a:solidFill>
              <a:effectLst/>
              <a:uLnTx/>
              <a:uFillTx/>
              <a:latin typeface="Georgia" panose="02040502050405020303" pitchFamily="18" charset="0"/>
              <a:ea typeface="Roboto" panose="02000000000000000000" pitchFamily="2" charset="0"/>
              <a:cs typeface="Roboto" panose="02000000000000000000" pitchFamily="2" charset="0"/>
            </a:endParaRPr>
          </a:p>
        </p:txBody>
      </p:sp>
      <p:sp>
        <p:nvSpPr>
          <p:cNvPr id="37" name="Rectangle 36">
            <a:extLst>
              <a:ext uri="{FF2B5EF4-FFF2-40B4-BE49-F238E27FC236}">
                <a16:creationId xmlns:a16="http://schemas.microsoft.com/office/drawing/2014/main" xmlns="" id="{04910498-E139-4E43-AFEF-82CE71591611}"/>
              </a:ext>
            </a:extLst>
          </p:cNvPr>
          <p:cNvSpPr/>
          <p:nvPr/>
        </p:nvSpPr>
        <p:spPr>
          <a:xfrm>
            <a:off x="420093" y="4750952"/>
            <a:ext cx="4726673" cy="181588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fr-FR" sz="1200" b="0" i="1" u="none" strike="noStrike" kern="1200" cap="none" spc="0" normalizeH="0" baseline="0" noProof="0" dirty="0">
                <a:ln>
                  <a:noFill/>
                </a:ln>
                <a:solidFill>
                  <a:srgbClr val="9E1637"/>
                </a:solidFill>
                <a:effectLst/>
                <a:uLnTx/>
                <a:uFillTx/>
                <a:latin typeface="Georgia" panose="02040502050405020303" pitchFamily="18" charset="0"/>
                <a:ea typeface="Roboto" panose="02000000000000000000" pitchFamily="2" charset="0"/>
                <a:cs typeface="Roboto" panose="02000000000000000000" pitchFamily="2" charset="0"/>
              </a:rPr>
              <a:t>Du vignoble à la table</a:t>
            </a:r>
          </a:p>
          <a:p>
            <a:pPr marL="0" marR="0" lvl="0" indent="0" algn="just" defTabSz="829523" rtl="0" eaLnBrk="1" fontAlgn="auto" latinLnBrk="0" hangingPunct="1">
              <a:lnSpc>
                <a:spcPct val="100000"/>
              </a:lnSpc>
              <a:spcBef>
                <a:spcPts val="0"/>
              </a:spcBef>
              <a:spcAft>
                <a:spcPts val="600"/>
              </a:spcAft>
              <a:buClrTx/>
              <a:buSzTx/>
              <a:buFontTx/>
              <a:buNone/>
              <a:tabLst/>
              <a:defRPr/>
            </a:pPr>
            <a:r>
              <a:rPr kumimoji="0" lang="fr-FR" sz="1000" b="1"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Cépages</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 : Cabernet Franc 80% et Cabernet Sauvignon 20% </a:t>
            </a:r>
          </a:p>
          <a:p>
            <a:pPr marL="0" marR="0" lvl="0" indent="0" algn="just" defTabSz="829523" rtl="0" eaLnBrk="1" fontAlgn="auto" latinLnBrk="0" hangingPunct="1">
              <a:lnSpc>
                <a:spcPct val="100000"/>
              </a:lnSpc>
              <a:spcBef>
                <a:spcPts val="0"/>
              </a:spcBef>
              <a:spcAft>
                <a:spcPts val="600"/>
              </a:spcAft>
              <a:buClrTx/>
              <a:buSzTx/>
              <a:buFontTx/>
              <a:buNone/>
              <a:tabLst/>
              <a:defRPr/>
            </a:pPr>
            <a:r>
              <a:rPr kumimoji="0" lang="fr-FR" sz="1000" b="1"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Sols / Terroirs </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 Terroir argilo-calcaire pour le Cabernet Franc et argilo-graveleux pour le Cabernet Sauvignon</a:t>
            </a:r>
          </a:p>
          <a:p>
            <a:pPr marL="0" marR="0" lvl="0" indent="0" algn="just" defTabSz="829523" rtl="0" eaLnBrk="1" fontAlgn="auto" latinLnBrk="0" hangingPunct="1">
              <a:lnSpc>
                <a:spcPct val="100000"/>
              </a:lnSpc>
              <a:spcBef>
                <a:spcPts val="0"/>
              </a:spcBef>
              <a:spcAft>
                <a:spcPts val="600"/>
              </a:spcAft>
              <a:buClrTx/>
              <a:buSzTx/>
              <a:buFontTx/>
              <a:buNone/>
              <a:tabLst/>
              <a:defRPr/>
            </a:pPr>
            <a:r>
              <a:rPr kumimoji="0" lang="fr-FR" sz="1000" b="1"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Type de vinification et particularités : </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Une pré-sélection des raisins est réalisée pour ne garder que les meilleurs. Les raisins sont directement pressés avant de fermenter à basse température afin de conserver la fraîcheur des arômes. </a:t>
            </a:r>
          </a:p>
          <a:p>
            <a:pPr marL="0" marR="0" lvl="0" indent="0" algn="just" defTabSz="829523" rtl="0" eaLnBrk="1" fontAlgn="auto" latinLnBrk="0" hangingPunct="1">
              <a:lnSpc>
                <a:spcPct val="100000"/>
              </a:lnSpc>
              <a:spcBef>
                <a:spcPts val="0"/>
              </a:spcBef>
              <a:spcAft>
                <a:spcPts val="600"/>
              </a:spcAft>
              <a:buClrTx/>
              <a:buSzTx/>
              <a:buFontTx/>
              <a:buNone/>
              <a:tabLst/>
              <a:defRPr/>
            </a:pPr>
            <a:r>
              <a:rPr kumimoji="0" lang="fr-FR" sz="1000" b="1"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Elevage</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 : 6 mois sur lies</a:t>
            </a:r>
          </a:p>
        </p:txBody>
      </p:sp>
      <p:sp>
        <p:nvSpPr>
          <p:cNvPr id="39" name="Rectangle 38">
            <a:extLst>
              <a:ext uri="{FF2B5EF4-FFF2-40B4-BE49-F238E27FC236}">
                <a16:creationId xmlns:a16="http://schemas.microsoft.com/office/drawing/2014/main" xmlns="" id="{04910498-E139-4E43-AFEF-82CE71591611}"/>
              </a:ext>
            </a:extLst>
          </p:cNvPr>
          <p:cNvSpPr/>
          <p:nvPr/>
        </p:nvSpPr>
        <p:spPr>
          <a:xfrm>
            <a:off x="420093" y="6729790"/>
            <a:ext cx="4387038" cy="243143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fr-FR" sz="1200" b="0" i="1" u="none" strike="noStrike" kern="1200" cap="none" spc="0" normalizeH="0" baseline="0" noProof="0" dirty="0">
                <a:ln>
                  <a:noFill/>
                </a:ln>
                <a:solidFill>
                  <a:srgbClr val="9E1637"/>
                </a:solidFill>
                <a:effectLst/>
                <a:uLnTx/>
                <a:uFillTx/>
                <a:latin typeface="Georgia" panose="02040502050405020303" pitchFamily="18" charset="0"/>
                <a:ea typeface="Roboto" panose="02000000000000000000" pitchFamily="2" charset="0"/>
                <a:cs typeface="Roboto" panose="02000000000000000000" pitchFamily="2" charset="0"/>
              </a:rPr>
              <a:t>Du la cave à la table</a:t>
            </a:r>
          </a:p>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fr-FR" sz="1000" b="1"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Robe : </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Rose pâle très brillante</a:t>
            </a:r>
          </a:p>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fr-FR" sz="1000" b="1"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Nez : </a:t>
            </a:r>
            <a:r>
              <a:rPr kumimoji="0" lang="fr-FR" sz="1000" b="0" i="0" u="none" strike="noStrike" kern="1200" cap="none" spc="0" normalizeH="0" baseline="0" noProof="0" dirty="0" smtClean="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Marqué </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par des arômes de fruits frais, de framboises et de fraises.</a:t>
            </a:r>
          </a:p>
          <a:p>
            <a:pPr marL="0" marR="0" lvl="0" indent="0" algn="just" defTabSz="829523" rtl="0" eaLnBrk="1" fontAlgn="auto" latinLnBrk="0" hangingPunct="1">
              <a:lnSpc>
                <a:spcPct val="100000"/>
              </a:lnSpc>
              <a:spcBef>
                <a:spcPts val="0"/>
              </a:spcBef>
              <a:spcAft>
                <a:spcPts val="600"/>
              </a:spcAft>
              <a:buClrTx/>
              <a:buSzTx/>
              <a:buFontTx/>
              <a:buNone/>
              <a:tabLst/>
              <a:defRPr/>
            </a:pPr>
            <a:r>
              <a:rPr kumimoji="0" lang="fr-FR" sz="1000" b="1"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Bouche : </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Fraîche, avec une discrète </a:t>
            </a:r>
            <a:r>
              <a:rPr kumimoji="0" lang="fr-FR" sz="1000" b="0" i="0" u="none" strike="noStrike" kern="1200" cap="none" spc="0" normalizeH="0" baseline="0" noProof="0" dirty="0" err="1">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sucrosité</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 soutenue par une belle acidité.</a:t>
            </a:r>
          </a:p>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fr-FR" sz="1000" b="1"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Accords mets-vin </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 Cuisine exotique, plats sucré salé, et parfait à l’apéritif.</a:t>
            </a:r>
          </a:p>
          <a:p>
            <a:pPr marL="0" marR="0" lvl="0" indent="0" algn="just" defTabSz="829523" rtl="0" eaLnBrk="1" fontAlgn="auto" latinLnBrk="0" hangingPunct="1">
              <a:lnSpc>
                <a:spcPct val="100000"/>
              </a:lnSpc>
              <a:spcBef>
                <a:spcPts val="0"/>
              </a:spcBef>
              <a:spcAft>
                <a:spcPts val="600"/>
              </a:spcAft>
              <a:buClrTx/>
              <a:buSzTx/>
              <a:buFontTx/>
              <a:buNone/>
              <a:tabLst/>
              <a:defRPr/>
            </a:pPr>
            <a:r>
              <a:rPr kumimoji="0" lang="fr-FR" sz="1000" b="1"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Température de service </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 Entre 8 et 10°C</a:t>
            </a:r>
          </a:p>
          <a:p>
            <a:pPr marL="0" marR="0" lvl="0" indent="0" algn="just" defTabSz="829523" rtl="0" eaLnBrk="1" fontAlgn="auto" latinLnBrk="0" hangingPunct="1">
              <a:lnSpc>
                <a:spcPct val="100000"/>
              </a:lnSpc>
              <a:spcBef>
                <a:spcPts val="0"/>
              </a:spcBef>
              <a:spcAft>
                <a:spcPts val="600"/>
              </a:spcAft>
              <a:buClrTx/>
              <a:buSzTx/>
              <a:buFontTx/>
              <a:buNone/>
              <a:tabLst/>
              <a:defRPr/>
            </a:pPr>
            <a:r>
              <a:rPr kumimoji="0" lang="fr-FR" sz="1000" b="1"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Temps de garde </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 De 2 à 3 ans</a:t>
            </a:r>
          </a:p>
          <a:p>
            <a:pPr marL="0" marR="0" lvl="0" indent="0" algn="just" defTabSz="829523" rtl="0" eaLnBrk="1" fontAlgn="auto" latinLnBrk="0" hangingPunct="1">
              <a:lnSpc>
                <a:spcPct val="100000"/>
              </a:lnSpc>
              <a:spcBef>
                <a:spcPts val="0"/>
              </a:spcBef>
              <a:spcAft>
                <a:spcPts val="600"/>
              </a:spcAft>
              <a:buClrTx/>
              <a:buSzTx/>
              <a:buFontTx/>
              <a:buNone/>
              <a:tabLst/>
              <a:defRPr/>
            </a:pPr>
            <a:r>
              <a:rPr kumimoji="0" lang="fr-FR" sz="1000" b="1"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Sucres résiduels </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 22,5 g/L</a:t>
            </a:r>
          </a:p>
          <a:p>
            <a:pPr marL="0" marR="0" lvl="0" indent="0" algn="just" defTabSz="829523" rtl="0" eaLnBrk="1" fontAlgn="auto" latinLnBrk="0" hangingPunct="1">
              <a:lnSpc>
                <a:spcPct val="100000"/>
              </a:lnSpc>
              <a:spcBef>
                <a:spcPts val="0"/>
              </a:spcBef>
              <a:spcAft>
                <a:spcPts val="600"/>
              </a:spcAft>
              <a:buClrTx/>
              <a:buSzTx/>
              <a:buFontTx/>
              <a:buNone/>
              <a:tabLst/>
              <a:defRPr/>
            </a:pPr>
            <a:r>
              <a:rPr kumimoji="0" lang="fr-FR" sz="1000" b="1"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Titre </a:t>
            </a:r>
            <a:r>
              <a:rPr kumimoji="0" lang="fr-FR" sz="1000" b="1" i="0" u="none" strike="noStrike" kern="1200" cap="none" spc="0" normalizeH="0" baseline="0" noProof="0" dirty="0" err="1">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alcoolimétrique</a:t>
            </a:r>
            <a:r>
              <a:rPr kumimoji="0" lang="fr-FR" sz="1000" b="1"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 </a:t>
            </a:r>
            <a:r>
              <a:rPr kumimoji="0" lang="fr-FR" sz="1000" b="0" i="0" u="none" strike="noStrike" kern="1200" cap="none" spc="0" normalizeH="0" baseline="0" noProof="0" dirty="0">
                <a:ln>
                  <a:noFill/>
                </a:ln>
                <a:solidFill>
                  <a:srgbClr val="2D6051"/>
                </a:solidFill>
                <a:effectLst/>
                <a:uLnTx/>
                <a:uFillTx/>
                <a:latin typeface="Georgia" panose="02040502050405020303" pitchFamily="18" charset="0"/>
                <a:ea typeface="Roboto" panose="02000000000000000000" pitchFamily="2" charset="0"/>
                <a:cs typeface="Roboto" panose="02000000000000000000" pitchFamily="2" charset="0"/>
              </a:rPr>
              <a:t>: 11% vol.</a:t>
            </a:r>
            <a:endParaRPr kumimoji="0" lang="fr-FR" sz="1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pic>
        <p:nvPicPr>
          <p:cNvPr id="12" name="Image 11" descr="Une image contenant texte, boisson, alcool&#10;&#10;Description générée automatiquement">
            <a:extLst>
              <a:ext uri="{FF2B5EF4-FFF2-40B4-BE49-F238E27FC236}">
                <a16:creationId xmlns:a16="http://schemas.microsoft.com/office/drawing/2014/main" xmlns="" id="{6321D17D-A528-481B-A417-2F26B69B272D}"/>
              </a:ext>
            </a:extLst>
          </p:cNvPr>
          <p:cNvPicPr>
            <a:picLocks noChangeAspect="1"/>
          </p:cNvPicPr>
          <p:nvPr/>
        </p:nvPicPr>
        <p:blipFill rotWithShape="1">
          <a:blip r:embed="rId3">
            <a:extLst>
              <a:ext uri="{28A0092B-C50C-407E-A947-70E740481C1C}">
                <a14:useLocalDpi xmlns:a14="http://schemas.microsoft.com/office/drawing/2010/main" val="0"/>
              </a:ext>
            </a:extLst>
          </a:blip>
          <a:srcRect l="2967" r="4097"/>
          <a:stretch/>
        </p:blipFill>
        <p:spPr>
          <a:xfrm>
            <a:off x="5334481" y="4665680"/>
            <a:ext cx="1465564" cy="5738709"/>
          </a:xfrm>
          <a:prstGeom prst="rect">
            <a:avLst/>
          </a:prstGeom>
          <a:ln>
            <a:noFill/>
          </a:ln>
          <a:effectLst/>
        </p:spPr>
      </p:pic>
      <p:sp>
        <p:nvSpPr>
          <p:cNvPr id="14" name="Rectangle 13">
            <a:extLst>
              <a:ext uri="{FF2B5EF4-FFF2-40B4-BE49-F238E27FC236}">
                <a16:creationId xmlns:a16="http://schemas.microsoft.com/office/drawing/2014/main" xmlns="" id="{857210F6-CBD7-4688-ABBA-27EBC3BD66EC}"/>
              </a:ext>
            </a:extLst>
          </p:cNvPr>
          <p:cNvSpPr/>
          <p:nvPr/>
        </p:nvSpPr>
        <p:spPr>
          <a:xfrm>
            <a:off x="3682650" y="-1"/>
            <a:ext cx="236207" cy="482379"/>
          </a:xfrm>
          <a:prstGeom prst="rect">
            <a:avLst/>
          </a:prstGeom>
          <a:solidFill>
            <a:srgbClr val="C5D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CBA139"/>
              </a:solidFill>
              <a:effectLst/>
              <a:uLnTx/>
              <a:uFillTx/>
              <a:latin typeface="Calibri" panose="020F0502020204030204"/>
              <a:ea typeface="+mn-ea"/>
              <a:cs typeface="+mn-cs"/>
            </a:endParaRPr>
          </a:p>
        </p:txBody>
      </p:sp>
      <p:pic>
        <p:nvPicPr>
          <p:cNvPr id="15" name="Picture 2" descr="RÃ©sultat de recherche d'images pour &quot;logo hve&quot;">
            <a:extLst>
              <a:ext uri="{FF2B5EF4-FFF2-40B4-BE49-F238E27FC236}">
                <a16:creationId xmlns:a16="http://schemas.microsoft.com/office/drawing/2014/main" xmlns="" id="{7BCE0823-2933-43AA-A3A8-C0E85E3624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9091" y="241188"/>
            <a:ext cx="950166" cy="95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815962"/>
      </p:ext>
    </p:extLst>
  </p:cSld>
  <p:clrMapOvr>
    <a:masterClrMapping/>
  </p:clrMapOvr>
</p:sld>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TotalTime>
  <Words>304</Words>
  <Application>Microsoft Office PowerPoint</Application>
  <PresentationFormat>Personnalisé</PresentationFormat>
  <Paragraphs>21</Paragraphs>
  <Slides>1</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vt:i4>
      </vt:variant>
    </vt:vector>
  </HeadingPairs>
  <TitlesOfParts>
    <vt:vector size="7" baseType="lpstr">
      <vt:lpstr>Arial</vt:lpstr>
      <vt:lpstr>Calibri</vt:lpstr>
      <vt:lpstr>Calibri Light</vt:lpstr>
      <vt:lpstr>Georgia</vt:lpstr>
      <vt:lpstr>Roboto</vt:lpstr>
      <vt:lpstr>1_Thème Office</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DEMARIS Anne-Laure</dc:creator>
  <cp:lastModifiedBy>Thibault Clemence</cp:lastModifiedBy>
  <cp:revision>3</cp:revision>
  <dcterms:created xsi:type="dcterms:W3CDTF">2021-03-17T07:53:08Z</dcterms:created>
  <dcterms:modified xsi:type="dcterms:W3CDTF">2021-03-18T09:17:28Z</dcterms:modified>
</cp:coreProperties>
</file>